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4"/>
    <p:sldMasterId id="2147483710" r:id="rId5"/>
    <p:sldMasterId id="2147483728" r:id="rId6"/>
    <p:sldMasterId id="2147483720" r:id="rId7"/>
  </p:sldMasterIdLst>
  <p:notesMasterIdLst>
    <p:notesMasterId r:id="rId21"/>
  </p:notesMasterIdLst>
  <p:sldIdLst>
    <p:sldId id="454" r:id="rId8"/>
    <p:sldId id="510" r:id="rId9"/>
    <p:sldId id="540" r:id="rId10"/>
    <p:sldId id="530" r:id="rId11"/>
    <p:sldId id="553" r:id="rId12"/>
    <p:sldId id="554" r:id="rId13"/>
    <p:sldId id="556" r:id="rId14"/>
    <p:sldId id="558" r:id="rId15"/>
    <p:sldId id="555" r:id="rId16"/>
    <p:sldId id="557" r:id="rId17"/>
    <p:sldId id="550" r:id="rId18"/>
    <p:sldId id="559" r:id="rId19"/>
    <p:sldId id="560" r:id="rId20"/>
  </p:sldIdLst>
  <p:sldSz cx="9906000" cy="6858000" type="A4"/>
  <p:notesSz cx="6797675" cy="99266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90" userDrawn="1">
          <p15:clr>
            <a:srgbClr val="A4A3A4"/>
          </p15:clr>
        </p15:guide>
        <p15:guide id="2" pos="3120">
          <p15:clr>
            <a:srgbClr val="A4A3A4"/>
          </p15:clr>
        </p15:guide>
        <p15:guide id="4" pos="3347" userDrawn="1">
          <p15:clr>
            <a:srgbClr val="A4A3A4"/>
          </p15:clr>
        </p15:guide>
        <p15:guide id="5" pos="28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5811"/>
    <a:srgbClr val="2CB431"/>
    <a:srgbClr val="36434D"/>
    <a:srgbClr val="2CB4D2"/>
    <a:srgbClr val="D0BB7E"/>
    <a:srgbClr val="00427F"/>
    <a:srgbClr val="610E6C"/>
    <a:srgbClr val="5EB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42" autoAdjust="0"/>
    <p:restoredTop sz="95511" autoAdjust="0"/>
  </p:normalViewPr>
  <p:slideViewPr>
    <p:cSldViewPr>
      <p:cViewPr varScale="1">
        <p:scale>
          <a:sx n="102" d="100"/>
          <a:sy n="102" d="100"/>
        </p:scale>
        <p:origin x="1104" y="176"/>
      </p:cViewPr>
      <p:guideLst>
        <p:guide orient="horz" pos="890"/>
        <p:guide pos="3120"/>
        <p:guide pos="3347"/>
        <p:guide pos="28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85" d="100"/>
        <a:sy n="185" d="100"/>
      </p:scale>
      <p:origin x="0" y="0"/>
    </p:cViewPr>
  </p:notesTextViewPr>
  <p:sorterViewPr>
    <p:cViewPr>
      <p:scale>
        <a:sx n="100" d="100"/>
        <a:sy n="100" d="100"/>
      </p:scale>
      <p:origin x="0" y="1200"/>
    </p:cViewPr>
  </p:sorterViewPr>
  <p:notesViewPr>
    <p:cSldViewPr>
      <p:cViewPr varScale="1">
        <p:scale>
          <a:sx n="77" d="100"/>
          <a:sy n="77" d="100"/>
        </p:scale>
        <p:origin x="348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FD778BC-D3A7-4949-A09A-9357A970C10F}" type="datetimeFigureOut">
              <a:rPr lang="en-GB"/>
              <a:pPr>
                <a:defRPr/>
              </a:pPr>
              <a:t>31/10/2019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A998410-66B9-46FC-8898-E1B0EAEDC3E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7145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894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2556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79153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6482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438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31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266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114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11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562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125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8410-66B9-46FC-8898-E1B0EAEDC3E6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449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46112A-4B7F-7A47-97DF-61781BDD4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425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28464" y="980728"/>
            <a:ext cx="9649072" cy="52565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992560" y="260648"/>
            <a:ext cx="7920880" cy="576064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28464" y="980728"/>
            <a:ext cx="9649072" cy="52565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992560" y="260648"/>
            <a:ext cx="7920880" cy="576064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2823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Research 2017 - Task Sk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0227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ustomer Research 2017 - Task Slide Screensho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64" y="44624"/>
            <a:ext cx="9649072" cy="864096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464" y="1052736"/>
            <a:ext cx="9649072" cy="561662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489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FB38B4-86B5-FD4F-B8C3-A8CDDEEF88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6" r:id="rId2"/>
    <p:sldLayoutId id="2147483685" r:id="rId3"/>
    <p:sldLayoutId id="2147483730" r:id="rId4"/>
    <p:sldLayoutId id="2147483690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MS PGothic" pitchFamily="34" charset="-128"/>
          <a:cs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MS PGothic" pitchFamily="34" charset="-128"/>
          <a:cs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MS PGothic" pitchFamily="34" charset="-128"/>
          <a:cs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MS PGothic" pitchFamily="34" charset="-128"/>
          <a:cs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MS PGothic" pitchFamily="34" charset="-128"/>
          <a:cs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MS PGothic" pitchFamily="34" charset="-128"/>
          <a:cs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MS PGothic" pitchFamily="34" charset="-128"/>
          <a:cs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MS PGothic" pitchFamily="34" charset="-128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128464" y="116632"/>
            <a:ext cx="9649071" cy="792163"/>
          </a:xfrm>
          <a:prstGeom prst="roundRect">
            <a:avLst/>
          </a:prstGeom>
          <a:solidFill>
            <a:srgbClr val="004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2400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2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785813" y="188640"/>
            <a:ext cx="82804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8464" y="980804"/>
            <a:ext cx="9649071" cy="532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3BB1D2C7-9A25-DE4B-8177-AD357945EC8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6496" y="6475239"/>
            <a:ext cx="4319588" cy="3381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600" dirty="0" err="1">
                <a:solidFill>
                  <a:srgbClr val="00427F"/>
                </a:solidFill>
                <a:latin typeface="Arial" charset="0"/>
                <a:cs typeface="Arial" charset="0"/>
              </a:rPr>
              <a:t>www.scottish-enterprise.com</a:t>
            </a:r>
            <a:endParaRPr lang="en-GB" sz="1600" dirty="0">
              <a:solidFill>
                <a:srgbClr val="00427F"/>
              </a:solidFill>
              <a:latin typeface="Arial" charset="0"/>
              <a:cs typeface="Arial" charset="0"/>
            </a:endParaRPr>
          </a:p>
        </p:txBody>
      </p:sp>
      <p:pic>
        <p:nvPicPr>
          <p:cNvPr id="10" name="Picture 2" descr="SE landscape logo (cmyk).jpg">
            <a:extLst>
              <a:ext uri="{FF2B5EF4-FFF2-40B4-BE49-F238E27FC236}">
                <a16:creationId xmlns:a16="http://schemas.microsoft.com/office/drawing/2014/main" id="{ABEBAB7E-13D1-A148-8C9F-0865B3F8B1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02488" y="6448251"/>
            <a:ext cx="221456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charset="0"/>
          <a:ea typeface="MS PGothic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200" kern="1200">
          <a:solidFill>
            <a:schemeClr val="tx1"/>
          </a:solidFill>
          <a:latin typeface="Arial" charset="0"/>
          <a:ea typeface="MS PGothic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000" kern="1200">
          <a:solidFill>
            <a:schemeClr val="tx1"/>
          </a:solidFill>
          <a:latin typeface="Arial" charset="0"/>
          <a:ea typeface="MS PGothic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800" kern="1200">
          <a:solidFill>
            <a:schemeClr val="tx1"/>
          </a:solidFill>
          <a:latin typeface="Arial" charset="0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128464" y="116632"/>
            <a:ext cx="9649071" cy="792163"/>
          </a:xfrm>
          <a:prstGeom prst="roundRect">
            <a:avLst/>
          </a:prstGeom>
          <a:solidFill>
            <a:srgbClr val="004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2400" b="1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2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785813" y="188640"/>
            <a:ext cx="82804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8464" y="980804"/>
            <a:ext cx="9649071" cy="5688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0901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charset="0"/>
          <a:ea typeface="MS PGothic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200" kern="1200">
          <a:solidFill>
            <a:schemeClr val="tx1"/>
          </a:solidFill>
          <a:latin typeface="Arial" charset="0"/>
          <a:ea typeface="MS PGothic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000" kern="1200">
          <a:solidFill>
            <a:schemeClr val="tx1"/>
          </a:solidFill>
          <a:latin typeface="Arial" charset="0"/>
          <a:ea typeface="MS PGothic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800" kern="1200">
          <a:solidFill>
            <a:schemeClr val="tx1"/>
          </a:solidFill>
          <a:latin typeface="Arial" charset="0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55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6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e-qa-singleentrypoint.azurewebsites.ne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72480" y="6237312"/>
            <a:ext cx="37444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>
          <a:xfrm>
            <a:off x="704528" y="764704"/>
            <a:ext cx="8420100" cy="4752528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GB" sz="4000" b="1" dirty="0"/>
              <a:t>SEP</a:t>
            </a:r>
            <a:br>
              <a:rPr lang="en-GB" sz="4000" b="1" dirty="0"/>
            </a:br>
            <a:r>
              <a:rPr lang="en-GB" sz="4000" b="1" dirty="0"/>
              <a:t>Customer UAT Testing</a:t>
            </a:r>
          </a:p>
          <a:p>
            <a:pPr marL="0" indent="0" algn="ctr">
              <a:buNone/>
            </a:pPr>
            <a:endParaRPr lang="en-GB" sz="2800" b="1" dirty="0"/>
          </a:p>
          <a:p>
            <a:pPr marL="0" indent="0" algn="ctr">
              <a:buNone/>
            </a:pPr>
            <a:r>
              <a:rPr lang="en-GB" sz="2800" b="1" dirty="0"/>
              <a:t>Oct 29th 2019</a:t>
            </a:r>
          </a:p>
          <a:p>
            <a:pPr algn="ctr"/>
            <a:endParaRPr lang="en-GB" b="1" dirty="0"/>
          </a:p>
          <a:p>
            <a:pPr marL="0" indent="0" algn="ctr">
              <a:buNone/>
            </a:pPr>
            <a:r>
              <a:rPr lang="en-GB" b="1" dirty="0"/>
              <a:t>Martin Kerr</a:t>
            </a:r>
          </a:p>
          <a:p>
            <a:pPr marL="0" indent="0" algn="ctr">
              <a:buNone/>
            </a:pPr>
            <a:r>
              <a:rPr lang="en-GB" b="1" dirty="0"/>
              <a:t>Stephanie </a:t>
            </a:r>
            <a:r>
              <a:rPr lang="en-GB" b="1" dirty="0" err="1"/>
              <a:t>Krus</a:t>
            </a:r>
            <a:r>
              <a:rPr lang="en-GB" b="1" dirty="0"/>
              <a:t> </a:t>
            </a:r>
          </a:p>
        </p:txBody>
      </p:sp>
      <p:sp>
        <p:nvSpPr>
          <p:cNvPr id="55298" name="AutoShape 2" descr="Image result for sdi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906000" cy="1143000"/>
          </a:xfrm>
        </p:spPr>
        <p:txBody>
          <a:bodyPr/>
          <a:lstStyle/>
          <a:p>
            <a:r>
              <a:rPr lang="en-GB" sz="3200" dirty="0">
                <a:solidFill>
                  <a:schemeClr val="tx1"/>
                </a:solidFill>
              </a:rPr>
              <a:t>Individual Event Listing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EFFC9E-026D-6540-8361-53FF8CDB64F9}"/>
              </a:ext>
            </a:extLst>
          </p:cNvPr>
          <p:cNvCxnSpPr/>
          <p:nvPr/>
        </p:nvCxnSpPr>
        <p:spPr>
          <a:xfrm>
            <a:off x="272480" y="908720"/>
            <a:ext cx="93610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48AE22-045D-5D48-B6B1-7A6473B1CF37}"/>
              </a:ext>
            </a:extLst>
          </p:cNvPr>
          <p:cNvSpPr txBox="1"/>
          <p:nvPr/>
        </p:nvSpPr>
        <p:spPr>
          <a:xfrm>
            <a:off x="272481" y="1514243"/>
            <a:ext cx="4680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</a:t>
            </a:r>
          </a:p>
          <a:p>
            <a:endParaRPr lang="en-US" sz="2000" dirty="0"/>
          </a:p>
          <a:p>
            <a:endParaRPr lang="en-US" sz="2000" dirty="0"/>
          </a:p>
          <a:p>
            <a:br>
              <a:rPr lang="en-US" sz="2000" dirty="0"/>
            </a:b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36C07C-561A-7448-907A-3AB6AECEF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6883"/>
            <a:ext cx="9906000" cy="468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6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>
                <a:solidFill>
                  <a:schemeClr val="tx1"/>
                </a:solidFill>
              </a:rPr>
              <a:t>SEP Feedback Quotes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EDDCC-E332-42C6-850C-19EA35A8C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17638"/>
            <a:ext cx="8915400" cy="47085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/>
              <a:t>Am I eligible and how much it costs. That’s what I am interested 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/>
              <a:t>When will this go live. It is interesting.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/>
              <a:t>The homepage doesn’t scroll down?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/>
              <a:t>I understand the need for this. It’s disjointed (business support landscape) , everyone is doing their own things. It’s difficult for people to know where to start.</a:t>
            </a:r>
            <a:endParaRPr lang="en-GB" sz="20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i="1" dirty="0"/>
              <a:t>It needs to be straight to the point. It’s overwhelming when you start (a business), so we need to get things that are straightforward. </a:t>
            </a: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4901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>
                <a:solidFill>
                  <a:schemeClr val="tx1"/>
                </a:solidFill>
              </a:rPr>
              <a:t>Brexit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EDDCC-E332-42C6-850C-19EA35A8C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17638"/>
            <a:ext cx="8915400" cy="47085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i="1" dirty="0"/>
              <a:t>People are sick and tired of Brexit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i="1" dirty="0"/>
              <a:t>Some have stockpiled and now face cashflow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i="1" dirty="0"/>
              <a:t>They also face uncomfortable supplier relationships due to uneven demand patterns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i="1" dirty="0"/>
              <a:t>Business Uncertainty is still the number one stated issue caused by Brexit</a:t>
            </a: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7356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6250706"/>
          </a:xfrm>
        </p:spPr>
        <p:txBody>
          <a:bodyPr/>
          <a:lstStyle/>
          <a:p>
            <a:br>
              <a:rPr lang="en-GB" sz="9600" dirty="0">
                <a:solidFill>
                  <a:schemeClr val="tx1"/>
                </a:solidFill>
              </a:rPr>
            </a:br>
            <a:r>
              <a:rPr lang="en-GB" sz="19900" dirty="0">
                <a:solidFill>
                  <a:schemeClr val="tx1"/>
                </a:solidFill>
                <a:latin typeface="Arial Rounded MT Bold" panose="020F0704030504030204" pitchFamily="34" charset="77"/>
              </a:rPr>
              <a:t>fin</a:t>
            </a:r>
            <a:endParaRPr lang="en-GB" sz="4000" dirty="0">
              <a:solidFill>
                <a:schemeClr val="tx1"/>
              </a:solidFill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39573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>
                <a:solidFill>
                  <a:schemeClr val="tx1"/>
                </a:solidFill>
              </a:rPr>
              <a:t>Who we tested with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EDDCC-E332-42C6-850C-19EA35A8C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17638"/>
            <a:ext cx="8915400" cy="470852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/>
              <a:t>5 Business Owner / Senior Decision Makers @ Taylor McKenzie Lab in Glasgow</a:t>
            </a:r>
            <a:br>
              <a:rPr lang="en-GB" sz="3200" dirty="0"/>
            </a:br>
            <a:endParaRPr lang="en-GB" sz="3200" dirty="0"/>
          </a:p>
          <a:p>
            <a:endParaRPr lang="en-GB" sz="2800" dirty="0"/>
          </a:p>
          <a:p>
            <a:endParaRPr lang="en-GB" sz="2800" dirty="0"/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820795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906000" cy="1143000"/>
          </a:xfrm>
        </p:spPr>
        <p:txBody>
          <a:bodyPr/>
          <a:lstStyle/>
          <a:p>
            <a:r>
              <a:rPr lang="en-GB" sz="3200">
                <a:solidFill>
                  <a:schemeClr val="tx1"/>
                </a:solidFill>
              </a:rPr>
              <a:t>What we were trying to find out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EFFC9E-026D-6540-8361-53FF8CDB64F9}"/>
              </a:ext>
            </a:extLst>
          </p:cNvPr>
          <p:cNvCxnSpPr/>
          <p:nvPr/>
        </p:nvCxnSpPr>
        <p:spPr>
          <a:xfrm>
            <a:off x="272480" y="908720"/>
            <a:ext cx="93610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48AE22-045D-5D48-B6B1-7A6473B1CF37}"/>
              </a:ext>
            </a:extLst>
          </p:cNvPr>
          <p:cNvSpPr txBox="1"/>
          <p:nvPr/>
        </p:nvSpPr>
        <p:spPr>
          <a:xfrm>
            <a:off x="272480" y="1514243"/>
            <a:ext cx="936104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 were interested in: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How stable SEP was before Beta release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Tease out a few areas that we still expect some minor issues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Brexit impact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r>
              <a:rPr lang="en-GB" sz="2000" dirty="0"/>
              <a:t>Starting URL: </a:t>
            </a:r>
            <a:r>
              <a:rPr lang="en-GB" sz="2000" dirty="0">
                <a:hlinkClick r:id="rId3"/>
              </a:rPr>
              <a:t>https://se-qa-singleentrypoint.azurewebsites.net</a:t>
            </a:r>
            <a:endParaRPr lang="en-GB" sz="20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20860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>
                <a:solidFill>
                  <a:schemeClr val="tx1"/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EDDCC-E332-42C6-850C-19EA35A8C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17638"/>
            <a:ext cx="8915400" cy="4708525"/>
          </a:xfrm>
        </p:spPr>
        <p:txBody>
          <a:bodyPr/>
          <a:lstStyle/>
          <a:p>
            <a:pPr marL="354013" indent="-342900">
              <a:buFont typeface="Arial" panose="020B0604020202020204" pitchFamily="34" charset="0"/>
              <a:buChar char="•"/>
            </a:pPr>
            <a:r>
              <a:rPr lang="en-GB" sz="2000" dirty="0"/>
              <a:t>The site is fairly stable and most things work quite well</a:t>
            </a:r>
          </a:p>
          <a:p>
            <a:pPr marL="354013" indent="-342900">
              <a:buFont typeface="Arial" panose="020B0604020202020204" pitchFamily="34" charset="0"/>
              <a:buChar char="•"/>
            </a:pPr>
            <a:r>
              <a:rPr lang="en-GB" sz="2000" dirty="0"/>
              <a:t>The only real issue is that people are not expecting the Event Links to send them to another site (usually </a:t>
            </a:r>
            <a:r>
              <a:rPr lang="en-GB" sz="2000" dirty="0" err="1"/>
              <a:t>bgatway.com</a:t>
            </a:r>
            <a:r>
              <a:rPr lang="en-GB" sz="2000" dirty="0"/>
              <a:t>), and they can become lost. </a:t>
            </a:r>
            <a:br>
              <a:rPr lang="en-GB" sz="2000" dirty="0"/>
            </a:br>
            <a:r>
              <a:rPr lang="en-GB" sz="2000" dirty="0"/>
              <a:t>This is worse if they have to register for a </a:t>
            </a:r>
            <a:r>
              <a:rPr lang="en-GB" sz="2000" dirty="0" err="1"/>
              <a:t>MyBusinessID</a:t>
            </a:r>
            <a:r>
              <a:rPr lang="en-GB" sz="2000" dirty="0"/>
              <a:t>, as this is intense enough to break the sent trail.</a:t>
            </a:r>
          </a:p>
          <a:p>
            <a:pPr marL="354013" indent="-342900">
              <a:buFont typeface="Arial" panose="020B0604020202020204" pitchFamily="34" charset="0"/>
              <a:buChar char="•"/>
            </a:pPr>
            <a:r>
              <a:rPr lang="en-GB" sz="2000" dirty="0"/>
              <a:t>The Company/Address lookup now works very well and got good feedback. </a:t>
            </a:r>
          </a:p>
          <a:p>
            <a:pPr marL="354013" indent="-342900">
              <a:buFont typeface="Arial" panose="020B0604020202020204" pitchFamily="34" charset="0"/>
              <a:buChar char="•"/>
            </a:pPr>
            <a:r>
              <a:rPr lang="en-GB" sz="2000" dirty="0"/>
              <a:t>The only minor niggle left is when people select the wrong address and try to use it for a second time. It does not have a reset capability. </a:t>
            </a:r>
          </a:p>
          <a:p>
            <a:pPr marL="354013" indent="-342900">
              <a:buFont typeface="Arial" panose="020B0604020202020204" pitchFamily="34" charset="0"/>
              <a:buChar char="•"/>
            </a:pPr>
            <a:r>
              <a:rPr lang="en-GB" sz="2000" dirty="0"/>
              <a:t>The homepage image was well received</a:t>
            </a:r>
          </a:p>
          <a:p>
            <a:pPr marL="354013" indent="-342900">
              <a:buFont typeface="Arial" panose="020B0604020202020204" pitchFamily="34" charset="0"/>
              <a:buChar char="•"/>
            </a:pPr>
            <a:r>
              <a:rPr lang="en-GB" sz="2000" dirty="0"/>
              <a:t>The grey footer was viewed as a bit clunky but not really a problem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8834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32F00A-FD0A-0144-94CB-0ECC49144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623" y="1450197"/>
            <a:ext cx="5181377" cy="3267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906000" cy="1143000"/>
          </a:xfrm>
        </p:spPr>
        <p:txBody>
          <a:bodyPr/>
          <a:lstStyle/>
          <a:p>
            <a:r>
              <a:rPr lang="en-GB" sz="3200" dirty="0">
                <a:solidFill>
                  <a:schemeClr val="tx1"/>
                </a:solidFill>
              </a:rPr>
              <a:t>Home Page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EFFC9E-026D-6540-8361-53FF8CDB64F9}"/>
              </a:ext>
            </a:extLst>
          </p:cNvPr>
          <p:cNvCxnSpPr/>
          <p:nvPr/>
        </p:nvCxnSpPr>
        <p:spPr>
          <a:xfrm>
            <a:off x="272480" y="908720"/>
            <a:ext cx="93610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48AE22-045D-5D48-B6B1-7A6473B1CF37}"/>
              </a:ext>
            </a:extLst>
          </p:cNvPr>
          <p:cNvSpPr txBox="1"/>
          <p:nvPr/>
        </p:nvSpPr>
        <p:spPr>
          <a:xfrm>
            <a:off x="272481" y="1514243"/>
            <a:ext cx="432015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homepage image was well received. </a:t>
            </a:r>
          </a:p>
          <a:p>
            <a:endParaRPr lang="en-US" sz="2000" dirty="0"/>
          </a:p>
          <a:p>
            <a:r>
              <a:rPr lang="en-US" sz="2000" dirty="0"/>
              <a:t>The homepage was generally well received and everyone clicked the Blue CTA button and progressed into the site. </a:t>
            </a:r>
          </a:p>
          <a:p>
            <a:endParaRPr lang="en-US" sz="2000" dirty="0"/>
          </a:p>
          <a:p>
            <a:r>
              <a:rPr lang="en-US" sz="2000" dirty="0"/>
              <a:t>The homepage text was not as well received because of being a bit harder to read and viewed as not “Saying what it Does” clearly enough</a:t>
            </a:r>
          </a:p>
          <a:p>
            <a:endParaRPr lang="en-US" sz="2000" dirty="0"/>
          </a:p>
          <a:p>
            <a:r>
              <a:rPr lang="en-US" sz="2000" dirty="0"/>
              <a:t>There was some uncertainty about the site being just for startups or all companies</a:t>
            </a:r>
            <a:endParaRPr lang="en-US" sz="16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48A538-3F01-D846-BBC4-356D0219A469}"/>
              </a:ext>
            </a:extLst>
          </p:cNvPr>
          <p:cNvCxnSpPr>
            <a:cxnSpLocks/>
          </p:cNvCxnSpPr>
          <p:nvPr/>
        </p:nvCxnSpPr>
        <p:spPr>
          <a:xfrm flipV="1">
            <a:off x="4196991" y="3083903"/>
            <a:ext cx="972033" cy="14252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912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7339E4-C599-634E-83AA-84FE2DBF7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065" y="1427248"/>
            <a:ext cx="5320935" cy="3147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906000" cy="1143000"/>
          </a:xfrm>
        </p:spPr>
        <p:txBody>
          <a:bodyPr/>
          <a:lstStyle/>
          <a:p>
            <a:r>
              <a:rPr lang="en-GB" sz="3200" dirty="0">
                <a:solidFill>
                  <a:schemeClr val="tx1"/>
                </a:solidFill>
              </a:rPr>
              <a:t>Support Listings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EFFC9E-026D-6540-8361-53FF8CDB64F9}"/>
              </a:ext>
            </a:extLst>
          </p:cNvPr>
          <p:cNvCxnSpPr/>
          <p:nvPr/>
        </p:nvCxnSpPr>
        <p:spPr>
          <a:xfrm>
            <a:off x="272480" y="908720"/>
            <a:ext cx="93610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48AE22-045D-5D48-B6B1-7A6473B1CF37}"/>
              </a:ext>
            </a:extLst>
          </p:cNvPr>
          <p:cNvSpPr txBox="1"/>
          <p:nvPr/>
        </p:nvSpPr>
        <p:spPr>
          <a:xfrm>
            <a:off x="272481" y="1514243"/>
            <a:ext cx="431258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service listing was well received.</a:t>
            </a:r>
          </a:p>
          <a:p>
            <a:endParaRPr lang="en-US" sz="2000" dirty="0"/>
          </a:p>
          <a:p>
            <a:r>
              <a:rPr lang="en-US" sz="2000" dirty="0"/>
              <a:t>It was perceived as being like “GOV.UK” which was good</a:t>
            </a:r>
          </a:p>
          <a:p>
            <a:endParaRPr lang="en-US" sz="2000" dirty="0"/>
          </a:p>
          <a:p>
            <a:r>
              <a:rPr lang="en-US" sz="2000" dirty="0"/>
              <a:t>Search and Filter being separated worked well.</a:t>
            </a:r>
          </a:p>
          <a:p>
            <a:endParaRPr lang="en-US" sz="2000" dirty="0"/>
          </a:p>
          <a:p>
            <a:r>
              <a:rPr lang="en-US" sz="2000" dirty="0"/>
              <a:t>Some people got mildly confused between the filter being OR instead of AND</a:t>
            </a:r>
          </a:p>
          <a:p>
            <a:endParaRPr lang="en-US" sz="2000" dirty="0"/>
          </a:p>
          <a:p>
            <a:r>
              <a:rPr lang="en-US" sz="2000" dirty="0"/>
              <a:t>The CTA was very clear</a:t>
            </a:r>
          </a:p>
          <a:p>
            <a:endParaRPr lang="en-US" sz="2000" dirty="0"/>
          </a:p>
          <a:p>
            <a:r>
              <a:rPr lang="en-US" sz="2000" dirty="0"/>
              <a:t>People were unsure about who delivered each thing</a:t>
            </a:r>
            <a:endParaRPr lang="en-US" sz="16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48A538-3F01-D846-BBC4-356D0219A469}"/>
              </a:ext>
            </a:extLst>
          </p:cNvPr>
          <p:cNvCxnSpPr>
            <a:cxnSpLocks/>
          </p:cNvCxnSpPr>
          <p:nvPr/>
        </p:nvCxnSpPr>
        <p:spPr>
          <a:xfrm flipV="1">
            <a:off x="4160912" y="3861048"/>
            <a:ext cx="3960440" cy="23042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216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4DA2270-1A98-C741-8E69-0B88970B6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976" y="1417638"/>
            <a:ext cx="5323803" cy="31634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906000" cy="1143000"/>
          </a:xfrm>
        </p:spPr>
        <p:txBody>
          <a:bodyPr/>
          <a:lstStyle/>
          <a:p>
            <a:r>
              <a:rPr lang="en-GB" sz="3200" dirty="0">
                <a:solidFill>
                  <a:schemeClr val="tx1"/>
                </a:solidFill>
              </a:rPr>
              <a:t>Individual Support Listing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EFFC9E-026D-6540-8361-53FF8CDB64F9}"/>
              </a:ext>
            </a:extLst>
          </p:cNvPr>
          <p:cNvCxnSpPr/>
          <p:nvPr/>
        </p:nvCxnSpPr>
        <p:spPr>
          <a:xfrm>
            <a:off x="272480" y="908720"/>
            <a:ext cx="93610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48AE22-045D-5D48-B6B1-7A6473B1CF37}"/>
              </a:ext>
            </a:extLst>
          </p:cNvPr>
          <p:cNvSpPr txBox="1"/>
          <p:nvPr/>
        </p:nvSpPr>
        <p:spPr>
          <a:xfrm>
            <a:off x="272481" y="1514243"/>
            <a:ext cx="417646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It was perceived as being like “GOV.UK” which was good</a:t>
            </a:r>
          </a:p>
          <a:p>
            <a:endParaRPr lang="en-US" sz="2000" dirty="0"/>
          </a:p>
          <a:p>
            <a:r>
              <a:rPr lang="en-US" sz="2000" dirty="0"/>
              <a:t>The links at the top were well received</a:t>
            </a:r>
          </a:p>
          <a:p>
            <a:endParaRPr lang="en-US" sz="2000" dirty="0"/>
          </a:p>
          <a:p>
            <a:r>
              <a:rPr lang="en-US" sz="2000" dirty="0"/>
              <a:t>Cost &amp; Eligibility were lauded for being near the top. Everyone commented on them being the first thing they would look at</a:t>
            </a:r>
          </a:p>
          <a:p>
            <a:endParaRPr lang="en-US" sz="2000" dirty="0"/>
          </a:p>
          <a:p>
            <a:r>
              <a:rPr lang="en-US" sz="2000" dirty="0"/>
              <a:t>The CTA was very clear (Blue Button at the bottom)</a:t>
            </a:r>
          </a:p>
          <a:p>
            <a:r>
              <a:rPr lang="en-US" sz="2000" dirty="0"/>
              <a:t>BUT</a:t>
            </a:r>
          </a:p>
          <a:p>
            <a:r>
              <a:rPr lang="en-US" sz="2000" dirty="0"/>
              <a:t>Some people were not expecting what looked like a CONTACT FORM.</a:t>
            </a:r>
            <a:endParaRPr lang="en-US" sz="16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48A538-3F01-D846-BBC4-356D0219A469}"/>
              </a:ext>
            </a:extLst>
          </p:cNvPr>
          <p:cNvCxnSpPr>
            <a:cxnSpLocks/>
          </p:cNvCxnSpPr>
          <p:nvPr/>
        </p:nvCxnSpPr>
        <p:spPr>
          <a:xfrm>
            <a:off x="3826213" y="2679996"/>
            <a:ext cx="766425" cy="1009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C1817C5-B38F-A74C-8256-6077A21C43C8}"/>
              </a:ext>
            </a:extLst>
          </p:cNvPr>
          <p:cNvCxnSpPr>
            <a:cxnSpLocks/>
          </p:cNvCxnSpPr>
          <p:nvPr/>
        </p:nvCxnSpPr>
        <p:spPr>
          <a:xfrm flipV="1">
            <a:off x="4137579" y="3140968"/>
            <a:ext cx="484397" cy="6480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7051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9F883E1-35EA-AA45-B5C8-C77CEF22E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412874"/>
            <a:ext cx="4752528" cy="5261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8" y="274638"/>
            <a:ext cx="9906000" cy="1143000"/>
          </a:xfrm>
        </p:spPr>
        <p:txBody>
          <a:bodyPr/>
          <a:lstStyle/>
          <a:p>
            <a:r>
              <a:rPr lang="en-GB" sz="3200" dirty="0">
                <a:solidFill>
                  <a:schemeClr val="tx1"/>
                </a:solidFill>
              </a:rPr>
              <a:t>Submit an Enquiry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EFFC9E-026D-6540-8361-53FF8CDB64F9}"/>
              </a:ext>
            </a:extLst>
          </p:cNvPr>
          <p:cNvCxnSpPr/>
          <p:nvPr/>
        </p:nvCxnSpPr>
        <p:spPr>
          <a:xfrm>
            <a:off x="272480" y="908720"/>
            <a:ext cx="93610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48AE22-045D-5D48-B6B1-7A6473B1CF37}"/>
              </a:ext>
            </a:extLst>
          </p:cNvPr>
          <p:cNvSpPr txBox="1"/>
          <p:nvPr/>
        </p:nvSpPr>
        <p:spPr>
          <a:xfrm>
            <a:off x="272481" y="1514243"/>
            <a:ext cx="417646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brevity of the form was well received</a:t>
            </a:r>
          </a:p>
          <a:p>
            <a:endParaRPr lang="en-US" sz="2000" dirty="0"/>
          </a:p>
          <a:p>
            <a:r>
              <a:rPr lang="en-US" sz="2000" dirty="0"/>
              <a:t>The address lookup was also well received</a:t>
            </a:r>
          </a:p>
          <a:p>
            <a:endParaRPr lang="en-US" sz="2000" dirty="0"/>
          </a:p>
          <a:p>
            <a:r>
              <a:rPr lang="en-US" sz="2000" dirty="0"/>
              <a:t>Some people tried to use the company/address lookup a 2</a:t>
            </a:r>
            <a:r>
              <a:rPr lang="en-US" sz="2000" baseline="30000" dirty="0"/>
              <a:t>nd</a:t>
            </a:r>
            <a:r>
              <a:rPr lang="en-US" sz="2000" dirty="0"/>
              <a:t> time and couldn’t</a:t>
            </a:r>
          </a:p>
          <a:p>
            <a:endParaRPr lang="en-US" sz="2000" dirty="0"/>
          </a:p>
          <a:p>
            <a:endParaRPr lang="en-US" sz="20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48A538-3F01-D846-BBC4-356D0219A469}"/>
              </a:ext>
            </a:extLst>
          </p:cNvPr>
          <p:cNvCxnSpPr>
            <a:cxnSpLocks/>
          </p:cNvCxnSpPr>
          <p:nvPr/>
        </p:nvCxnSpPr>
        <p:spPr>
          <a:xfrm>
            <a:off x="3674801" y="2924944"/>
            <a:ext cx="1566231" cy="14516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D93BA2-C034-0143-A696-4E30F483A17D}"/>
              </a:ext>
            </a:extLst>
          </p:cNvPr>
          <p:cNvCxnSpPr>
            <a:cxnSpLocks/>
          </p:cNvCxnSpPr>
          <p:nvPr/>
        </p:nvCxnSpPr>
        <p:spPr>
          <a:xfrm>
            <a:off x="2720752" y="4220344"/>
            <a:ext cx="2520280" cy="2528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925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396625-2702-FD4F-893D-CF8E75ECF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542803"/>
            <a:ext cx="5934901" cy="34108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03E6A4-DAE7-4962-8E6B-B7D70EB2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906000" cy="1143000"/>
          </a:xfrm>
        </p:spPr>
        <p:txBody>
          <a:bodyPr/>
          <a:lstStyle/>
          <a:p>
            <a:r>
              <a:rPr lang="en-GB" sz="3200" dirty="0">
                <a:solidFill>
                  <a:schemeClr val="tx1"/>
                </a:solidFill>
              </a:rPr>
              <a:t>Event Listings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EFFC9E-026D-6540-8361-53FF8CDB64F9}"/>
              </a:ext>
            </a:extLst>
          </p:cNvPr>
          <p:cNvCxnSpPr/>
          <p:nvPr/>
        </p:nvCxnSpPr>
        <p:spPr>
          <a:xfrm>
            <a:off x="272480" y="908720"/>
            <a:ext cx="93610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48AE22-045D-5D48-B6B1-7A6473B1CF37}"/>
              </a:ext>
            </a:extLst>
          </p:cNvPr>
          <p:cNvSpPr txBox="1"/>
          <p:nvPr/>
        </p:nvSpPr>
        <p:spPr>
          <a:xfrm>
            <a:off x="272481" y="1514243"/>
            <a:ext cx="432015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events listing was well received. </a:t>
            </a:r>
          </a:p>
          <a:p>
            <a:endParaRPr lang="en-US" sz="2000" dirty="0"/>
          </a:p>
          <a:p>
            <a:r>
              <a:rPr lang="en-US" sz="2000" dirty="0"/>
              <a:t>The meta data under each event was appreciated as it meant that people did not have to go into each event to get the info</a:t>
            </a:r>
          </a:p>
          <a:p>
            <a:endParaRPr lang="en-US" sz="2000" dirty="0"/>
          </a:p>
          <a:p>
            <a:r>
              <a:rPr lang="en-US" sz="2000" dirty="0"/>
              <a:t>There was an issue with people being sent to another site to see the event details without them realizing what had happened OR expecting that to happen. </a:t>
            </a:r>
          </a:p>
          <a:p>
            <a:endParaRPr lang="en-US" sz="2000" b="1" dirty="0">
              <a:solidFill>
                <a:srgbClr val="FF0000"/>
              </a:solidFill>
            </a:endParaRPr>
          </a:p>
          <a:p>
            <a:r>
              <a:rPr lang="en-US" sz="2000" b="1" dirty="0">
                <a:solidFill>
                  <a:srgbClr val="FF0000"/>
                </a:solidFill>
              </a:rPr>
              <a:t>Suggestion: Make it more explicit that the CTA button takes you to another site</a:t>
            </a:r>
            <a:endParaRPr lang="en-US" sz="1600" b="1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48A538-3F01-D846-BBC4-356D0219A469}"/>
              </a:ext>
            </a:extLst>
          </p:cNvPr>
          <p:cNvCxnSpPr>
            <a:cxnSpLocks/>
          </p:cNvCxnSpPr>
          <p:nvPr/>
        </p:nvCxnSpPr>
        <p:spPr>
          <a:xfrm>
            <a:off x="4425368" y="2996952"/>
            <a:ext cx="2543856" cy="10081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581566"/>
      </p:ext>
    </p:extLst>
  </p:cSld>
  <p:clrMapOvr>
    <a:masterClrMapping/>
  </p:clrMapOvr>
</p:sld>
</file>

<file path=ppt/theme/theme1.xml><?xml version="1.0" encoding="utf-8"?>
<a:theme xmlns:a="http://schemas.openxmlformats.org/drawingml/2006/main" name="1_sdi template">
  <a:themeElements>
    <a:clrScheme name="1_sdi templat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sdi template">
      <a:majorFont>
        <a:latin typeface="Arial"/>
        <a:ea typeface="MS PGothic"/>
        <a:cs typeface="Arial"/>
      </a:majorFont>
      <a:minorFont>
        <a:latin typeface="Arial"/>
        <a:ea typeface="MS PGothic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sdi templat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sdi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sdi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Customer Research 2017 - Screenshot onl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6db2c8f2-fe83-4eb7-aef3-51a35d5deb60" xsi:nil="true"/>
    <Research_x0020_Tags xmlns="6db2c8f2-fe83-4eb7-aef3-51a35d5deb60" xsi:nil="true"/>
    <Presentation xmlns="6db2c8f2-fe83-4eb7-aef3-51a35d5deb60">false</Presentation>
    <Link xmlns="6db2c8f2-fe83-4eb7-aef3-51a35d5deb60">
      <Url xsi:nil="true"/>
      <Description xsi:nil="true"/>
    </Link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D45AEB09696B4EA516F306332D0663" ma:contentTypeVersion="12" ma:contentTypeDescription="Create a new document." ma:contentTypeScope="" ma:versionID="25db8d872c254fc71faf1c091965abb6">
  <xsd:schema xmlns:xsd="http://www.w3.org/2001/XMLSchema" xmlns:xs="http://www.w3.org/2001/XMLSchema" xmlns:p="http://schemas.microsoft.com/office/2006/metadata/properties" xmlns:ns1="6db2c8f2-fe83-4eb7-aef3-51a35d5deb60" xmlns:ns3="5c0236c5-800f-4186-8dff-7b2f080b9de5" targetNamespace="http://schemas.microsoft.com/office/2006/metadata/properties" ma:root="true" ma:fieldsID="9a1c6b799196d19d05cc4ea6c5fe6515" ns1:_="" ns3:_="">
    <xsd:import namespace="6db2c8f2-fe83-4eb7-aef3-51a35d5deb60"/>
    <xsd:import namespace="5c0236c5-800f-4186-8dff-7b2f080b9de5"/>
    <xsd:element name="properties">
      <xsd:complexType>
        <xsd:sequence>
          <xsd:element name="documentManagement">
            <xsd:complexType>
              <xsd:all>
                <xsd:element ref="ns1:Research_x0020_Tags" minOccurs="0"/>
                <xsd:element ref="ns1:Presentation" minOccurs="0"/>
                <xsd:element ref="ns1:Link" minOccurs="0"/>
                <xsd:element ref="ns1:_Flow_SignoffStatus" minOccurs="0"/>
                <xsd:element ref="ns1:MediaServiceMetadata" minOccurs="0"/>
                <xsd:element ref="ns1:MediaServiceFastMetadata" minOccurs="0"/>
                <xsd:element ref="ns1:MediaServiceAutoTags" minOccurs="0"/>
                <xsd:element ref="ns1:MediaServiceOCR" minOccurs="0"/>
                <xsd:element ref="ns1:MediaServiceDateTaken" minOccurs="0"/>
                <xsd:element ref="ns1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b2c8f2-fe83-4eb7-aef3-51a35d5deb60" elementFormDefault="qualified">
    <xsd:import namespace="http://schemas.microsoft.com/office/2006/documentManagement/types"/>
    <xsd:import namespace="http://schemas.microsoft.com/office/infopath/2007/PartnerControls"/>
    <xsd:element name="Research_x0020_Tags" ma:index="0" nillable="true" ma:displayName="Tags" ma:indexed="true" ma:internalName="Research_x0020_Tags">
      <xsd:simpleType>
        <xsd:restriction base="dms:Text">
          <xsd:maxLength value="255"/>
        </xsd:restriction>
      </xsd:simpleType>
    </xsd:element>
    <xsd:element name="Presentation" ma:index="1" nillable="true" ma:displayName="Presentation" ma:default="0" ma:format="Dropdown" ma:indexed="true" ma:internalName="Presentation">
      <xsd:simpleType>
        <xsd:restriction base="dms:Boolean"/>
      </xsd:simpleType>
    </xsd:element>
    <xsd:element name="Link" ma:index="4" nillable="true" ma:displayName="Link" ma:description="Link" ma:format="Hyperlink" ma:internalName="Link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Flow_SignoffStatus" ma:index="5" nillable="true" ma:displayName="Sign-off status" ma:internalName="_x0024_Resources_x003a_core_x002c_Signoff_Status_x003b_">
      <xsd:simpleType>
        <xsd:restriction base="dms:Text"/>
      </xsd:simple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0236c5-800f-4186-8dff-7b2f080b9de5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7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194AF57-505B-43E7-8B2B-F88E875D2B2E}">
  <ds:schemaRefs>
    <ds:schemaRef ds:uri="http://schemas.microsoft.com/office/2006/metadata/properties"/>
    <ds:schemaRef ds:uri="http://www.w3.org/XML/1998/namespace"/>
    <ds:schemaRef ds:uri="http://purl.org/dc/dcmitype/"/>
    <ds:schemaRef ds:uri="http://schemas.microsoft.com/office/infopath/2007/PartnerControls"/>
    <ds:schemaRef ds:uri="5c0236c5-800f-4186-8dff-7b2f080b9de5"/>
    <ds:schemaRef ds:uri="http://purl.org/dc/terms/"/>
    <ds:schemaRef ds:uri="http://purl.org/dc/elements/1.1/"/>
    <ds:schemaRef ds:uri="6db2c8f2-fe83-4eb7-aef3-51a35d5deb60"/>
    <ds:schemaRef ds:uri="http://schemas.microsoft.com/office/2006/documentManagement/type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27C0306B-7FD9-47C9-804F-39B8E75B67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b2c8f2-fe83-4eb7-aef3-51a35d5deb60"/>
    <ds:schemaRef ds:uri="5c0236c5-800f-4186-8dff-7b2f080b9de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36BBD3D-5952-4429-8E4B-D240C2B8377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39358</TotalTime>
  <Words>667</Words>
  <Application>Microsoft Macintosh PowerPoint</Application>
  <PresentationFormat>A4 Paper (210x297 mm)</PresentationFormat>
  <Paragraphs>99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Arial Rounded MT Bold</vt:lpstr>
      <vt:lpstr>Calibri</vt:lpstr>
      <vt:lpstr>1_sdi template</vt:lpstr>
      <vt:lpstr>sdi template</vt:lpstr>
      <vt:lpstr>2_sdi template</vt:lpstr>
      <vt:lpstr>2_Customer Research 2017 - Screenshot only</vt:lpstr>
      <vt:lpstr>PowerPoint Presentation</vt:lpstr>
      <vt:lpstr>Who we tested with</vt:lpstr>
      <vt:lpstr>What we were trying to find out</vt:lpstr>
      <vt:lpstr>Summary</vt:lpstr>
      <vt:lpstr>Home Page</vt:lpstr>
      <vt:lpstr>Support Listings</vt:lpstr>
      <vt:lpstr>Individual Support Listing</vt:lpstr>
      <vt:lpstr>Submit an Enquiry</vt:lpstr>
      <vt:lpstr>Event Listings</vt:lpstr>
      <vt:lpstr>Individual Event Listing</vt:lpstr>
      <vt:lpstr>SEP Feedback Quotes</vt:lpstr>
      <vt:lpstr>Brexit</vt:lpstr>
      <vt:lpstr> fin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SEP Events Testing August 2019</dc:title>
  <dc:subject>User Research </dc:subject>
  <dc:creator>Martin Kerr</dc:creator>
  <cp:keywords>SEP</cp:keywords>
  <dc:description/>
  <cp:lastModifiedBy>Martin Kerr</cp:lastModifiedBy>
  <cp:revision>2268</cp:revision>
  <dcterms:created xsi:type="dcterms:W3CDTF">2013-05-29T15:18:42Z</dcterms:created>
  <dcterms:modified xsi:type="dcterms:W3CDTF">2019-10-31T17:44:37Z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0x010100CDD45AEB09696B4EA516F306332D0663</vt:lpwstr>
  </property>
  <property fmtid="{D5CDD505-2E9C-101B-9397-08002B2CF9AE}" pid="3" name="_dlc_DocIdItemGuid">
    <vt:lpwstr>10fc3092-07d6-4e2c-a95c-8e76faa055d0</vt:lpwstr>
  </property>
</Properties>
</file>